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68" r:id="rId3"/>
    <p:sldId id="271" r:id="rId4"/>
    <p:sldId id="272" r:id="rId5"/>
    <p:sldId id="273" r:id="rId6"/>
    <p:sldId id="274" r:id="rId7"/>
    <p:sldId id="28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5" r:id="rId18"/>
    <p:sldId id="288" r:id="rId19"/>
    <p:sldId id="289" r:id="rId20"/>
    <p:sldId id="290" r:id="rId21"/>
  </p:sldIdLst>
  <p:sldSz cx="9906000" cy="6858000" type="A4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1E4"/>
    <a:srgbClr val="71C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0"/>
    <p:restoredTop sz="94606"/>
  </p:normalViewPr>
  <p:slideViewPr>
    <p:cSldViewPr snapToGrid="0" snapToObjects="1">
      <p:cViewPr varScale="1">
        <p:scale>
          <a:sx n="86" d="100"/>
          <a:sy n="86" d="100"/>
        </p:scale>
        <p:origin x="12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3B138-DF7C-3643-871D-0134C0B9CE6F}" type="datetimeFigureOut">
              <a:rPr lang="nb-NO" smtClean="0"/>
              <a:t>06.02.2018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F7497-394A-6E45-9631-D9B07E7D3D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3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DB54-B7CB-4744-BF3C-182608E43161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2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152-EA60-D64F-8614-6578E03A365F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21FA-B8B9-5C4D-A036-2D7C72C75FEE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55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ED3D3-A8F9-2540-B4D3-74003400E5E6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41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D6B3-1B49-6840-807B-BA229AD5D5C1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1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643F-704E-1C4D-B40F-42DFC345EFD8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78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CF87-D897-0343-930B-8DCA57FCFF14}" type="datetime1">
              <a:rPr lang="nb-NO" smtClean="0"/>
              <a:t>06.02.2018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04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7AC5-E328-A947-9B7D-AF897A171B75}" type="datetime1">
              <a:rPr lang="nb-NO" smtClean="0"/>
              <a:t>06.02.2018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4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2DCA-D666-A546-BA5A-542DFCE38655}" type="datetime1">
              <a:rPr lang="nb-NO" smtClean="0"/>
              <a:t>06.02.2018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95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894C-9174-B84A-82E5-C1C06303235D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84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C6E9-CBAB-554B-9DB7-B4945277E8F4}" type="datetime1">
              <a:rPr lang="nb-NO" smtClean="0"/>
              <a:t>06.02.2018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Holmen skole slik har vi gjort det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4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FD1C-E1CB-984E-8AFC-78F55E4AA7CC}" type="datetime1">
              <a:rPr lang="nb-NO" smtClean="0"/>
              <a:t>06.02.2018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Holmen skole slik har vi gjort det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644A-F3C2-4248-BAD3-3619FEA17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84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E3FBA7C-0664-D943-BFE8-FC696A640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858000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7E11855-F7E2-1542-94BA-365021B5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6" y="0"/>
            <a:ext cx="7566454" cy="6858000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D76877EB-BACA-6545-9FA7-D32C6583C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5076" y="938737"/>
            <a:ext cx="3234616" cy="1040984"/>
          </a:xfrm>
        </p:spPr>
        <p:txBody>
          <a:bodyPr/>
          <a:lstStyle/>
          <a:p>
            <a:pPr algn="r"/>
            <a:r>
              <a:rPr lang="nb-NO" sz="3200" dirty="0">
                <a:solidFill>
                  <a:srgbClr val="C00000"/>
                </a:solidFill>
                <a:latin typeface="Abadi MT Condensed Extra Bold" panose="020B0306030101010103" pitchFamily="34" charset="77"/>
              </a:rPr>
              <a:t>Holmen skole</a:t>
            </a:r>
            <a:br>
              <a:rPr lang="nb-NO" sz="3200" dirty="0">
                <a:solidFill>
                  <a:srgbClr val="C00000"/>
                </a:solidFill>
                <a:latin typeface="Abadi MT Condensed Extra Bold" panose="020B0306030101010103" pitchFamily="34" charset="77"/>
              </a:rPr>
            </a:br>
            <a:r>
              <a:rPr lang="nb-NO" dirty="0" smtClean="0">
                <a:latin typeface="Abadi MT Condensed Light" panose="020B0306030101010103" pitchFamily="34" charset="77"/>
              </a:rPr>
              <a:t>en presentasjon</a:t>
            </a:r>
            <a:endParaRPr lang="nb-NO" dirty="0">
              <a:latin typeface="Abadi MT Condensed Light" panose="020B0306030101010103" pitchFamily="34" charset="77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2AC2217-4C6E-0C47-800E-4DBC43724937}"/>
              </a:ext>
            </a:extLst>
          </p:cNvPr>
          <p:cNvSpPr/>
          <p:nvPr/>
        </p:nvSpPr>
        <p:spPr>
          <a:xfrm>
            <a:off x="625786" y="4512011"/>
            <a:ext cx="1713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200" dirty="0">
                <a:latin typeface="Abadi MT Condensed Light" panose="020B0306030101010103" pitchFamily="34" charset="77"/>
              </a:rPr>
              <a:t>Undervisningsbygg Oslo KF</a:t>
            </a:r>
          </a:p>
          <a:p>
            <a:pPr algn="r"/>
            <a:r>
              <a:rPr lang="nb-NO" sz="1200" dirty="0" err="1">
                <a:latin typeface="Abadi MT Condensed Light" panose="020B0306030101010103" pitchFamily="34" charset="77"/>
              </a:rPr>
              <a:t>Betonmast</a:t>
            </a:r>
            <a:r>
              <a:rPr lang="nb-NO" sz="1200" dirty="0">
                <a:latin typeface="Abadi MT Condensed Light" panose="020B0306030101010103" pitchFamily="34" charset="77"/>
              </a:rPr>
              <a:t> Hæhre AS</a:t>
            </a:r>
          </a:p>
          <a:p>
            <a:pPr algn="r"/>
            <a:r>
              <a:rPr lang="nb-NO" sz="1200" dirty="0">
                <a:latin typeface="Abadi MT Condensed Light" panose="020B0306030101010103" pitchFamily="34" charset="77"/>
              </a:rPr>
              <a:t>Arkitektkontoret GASA AS</a:t>
            </a:r>
          </a:p>
          <a:p>
            <a:pPr algn="r"/>
            <a:r>
              <a:rPr lang="nb-NO" sz="1200" dirty="0">
                <a:latin typeface="Abadi MT Condensed Light" panose="020B0306030101010103" pitchFamily="34" charset="77"/>
              </a:rPr>
              <a:t>Norconsult AS</a:t>
            </a:r>
          </a:p>
          <a:p>
            <a:pPr algn="r"/>
            <a:r>
              <a:rPr lang="nb-NO" sz="1200" dirty="0" err="1">
                <a:latin typeface="Abadi MT Condensed Light" panose="020B0306030101010103" pitchFamily="34" charset="77"/>
              </a:rPr>
              <a:t>Østengen</a:t>
            </a:r>
            <a:r>
              <a:rPr lang="nb-NO" sz="1200" dirty="0">
                <a:latin typeface="Abadi MT Condensed Light" panose="020B0306030101010103" pitchFamily="34" charset="77"/>
              </a:rPr>
              <a:t> &amp; Bergo AS</a:t>
            </a:r>
          </a:p>
          <a:p>
            <a:pPr algn="r"/>
            <a:r>
              <a:rPr lang="nb-NO" sz="1200" dirty="0">
                <a:latin typeface="Abadi MT Condensed Light" panose="020B0306030101010103" pitchFamily="34" charset="77"/>
              </a:rPr>
              <a:t>Bjerke Installasjon AS</a:t>
            </a:r>
          </a:p>
          <a:p>
            <a:pPr algn="r"/>
            <a:r>
              <a:rPr lang="nb-NO" sz="1200" dirty="0">
                <a:latin typeface="Abadi MT Condensed Light" panose="020B0306030101010103" pitchFamily="34" charset="77"/>
              </a:rPr>
              <a:t>Lys &amp; Varme AS</a:t>
            </a:r>
          </a:p>
          <a:p>
            <a:pPr algn="r"/>
            <a:r>
              <a:rPr lang="nb-NO" sz="1200" dirty="0" err="1">
                <a:latin typeface="Abadi MT Condensed Light" panose="020B0306030101010103" pitchFamily="34" charset="77"/>
              </a:rPr>
              <a:t>Assemblin</a:t>
            </a:r>
            <a:r>
              <a:rPr lang="nb-NO" sz="1200" dirty="0">
                <a:latin typeface="Abadi MT Condensed Light" panose="020B0306030101010103" pitchFamily="34" charset="77"/>
              </a:rPr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204036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078419" y="829461"/>
            <a:ext cx="5028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Spesialinnredete rom • mat &amp; helse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078419" y="1266492"/>
            <a:ext cx="3040335" cy="266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Avdelingen ligger i direkte kontakt med allrom /kantine, og består av garderobesone, vaskerom, tørrvare- og kjølelager samt bespisningsareal og produksjonsareal/ undervisningssone.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Arealet er planlagt 5 grupper. Lokaliseringen bidrar til at fasilitetene om ønskelig kan benyttes ved større fellesarrangementer i allrommet.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Kjøkken og grovkjøkken for AKS ligger i direkte tilknytning til Mat og helse.</a:t>
            </a:r>
            <a:endParaRPr lang="nb-NO" sz="1200" dirty="0"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649F7426-DD87-014C-8824-EF950A5D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786" y="1393294"/>
            <a:ext cx="3990504" cy="50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078419" y="829461"/>
            <a:ext cx="427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Spesialinnredete rom • musikk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078419" y="1266492"/>
            <a:ext cx="3040335" cy="428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Musikkavdelingen ligger i direkte kontakt med allrommet, og kan fungere som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backstage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dette arealet ved konserter, forestillinger og andre arrangementer.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Avdelingen består av et større undervisningsrom, samt3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stk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øvingsrom og lagerrom. I forprosjektfasen er det avholdt møte med Oslo Musikk- og kulturskole (OMK), som utgangspunkt for å tilrettelegge for bruk etter skoletid.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Musikkrommene vil kunne benyttes, og det er tilrettelagt for to lagerrom, der det ene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evt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benyttes av OMK.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Musikkrommet har tilstrekkelig støydemping mot tilliggende funksjoner, og det er derfor ikke foldevegg mellom musikkrom og allrom.</a:t>
            </a:r>
            <a:endParaRPr lang="nb-NO" sz="1200" dirty="0"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D06F20B-381B-694C-8BFC-084AEF1F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32" y="1266492"/>
            <a:ext cx="2418416" cy="50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078419" y="829461"/>
            <a:ext cx="4819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Spesialinnredete rom • naturfag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078419" y="1266492"/>
            <a:ext cx="3040335" cy="190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Naturfagavdelingen ligger nord i hovedfløyens 1. etasje, nær allrom og Mat &amp; helse.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Avdelingen har eget forberedelsesrom med egen inngang fra fellesområdet. I tillegg er det planlagt romslig demonstrasjonsbenk, dusj, og skap til lagring av utstyr.</a:t>
            </a:r>
            <a:endParaRPr lang="nb-NO" sz="1200" dirty="0"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EEE690D5-7778-3148-9237-28397AEA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89" y="1304259"/>
            <a:ext cx="3830625" cy="42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078419" y="829461"/>
            <a:ext cx="3040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Spesialinnredete rom • idrett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078419" y="1266492"/>
            <a:ext cx="3040335" cy="470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Gymsalen er lokalisert i vestre bygg plan U, delvis under terreng. Den har en netto spilleflate på 17x24m, og kan kan deles i to saler på hver17x12m med nedfellbar gardin med støykrav. I tillegg har avdelingen et treningsrom på plan U, samt to lagerrom for utstyr. Garderobene er lagt på plan 1.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prosjektert 4 garderober, med to lærergarderober. Lærergarderobene er plasser mellom to og to garderober, og lærerne har dermed kontroll på alle garderober.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Garderobene inneholder skifteareal,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toiletter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/HC-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toilett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dusj-sone. Dusjene er adskilt med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frostede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glasselementer for skjerming.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Gymsalen har egen inngang til galleri, og fra garderobene er det direkte kontakt med ballbanene i uteanlegget.</a:t>
            </a:r>
            <a:endParaRPr lang="nb-NO" sz="1200" dirty="0"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2A4BF79-72FF-204C-BDAD-2C1F8323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32" y="843379"/>
            <a:ext cx="3857902" cy="2432156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94A8931-D75B-3742-B79F-A087CF66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27" y="3454794"/>
            <a:ext cx="2888234" cy="31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1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356964" y="774568"/>
            <a:ext cx="3040335" cy="3927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Skolens administrasjon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Administrasjonen er samlet mot øst i 1. etasje, nær hovedinngang og vestibyle/allrom. Dette gir god kontroll på hovedinngang, samtidig som administrasjonen ligger sentralt i anlegget, mellom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hovedtrappene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Administrasjonen er planlagt med både cellekontorer og kontorfellesskap.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Sosiallærer/helsesøster har eget venteværelse med nødvendig skjerming.  Administrasjonen ligger også i direkte kontakt med personalrom og møterom.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Personalrom og tilliggende møterom kan sammenslås ved større møter.</a:t>
            </a:r>
            <a:endParaRPr lang="nb-NO" sz="1200" dirty="0"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B0AEEF32-673C-2A4A-95C3-3DFD26C48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883" y="603531"/>
            <a:ext cx="1444348" cy="57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1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kunst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356964" y="727253"/>
            <a:ext cx="3019355" cy="307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Kunst i skoleanlegget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avholdt konkurranse mellom tre kunstnere for å velge kunst både innendørs og utendørs.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Bente Sommerfeldt-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Colberg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vant konkurransen om innendørs utsmykking, mens Camilla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Løw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skal skape kunsten i utomhusanlegget.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Kunsten inne i anlegget er plassert ved hovedinngang og i gavlveggen i allrommet. Teknikken er trykk på glass, montert mot vegg fra gulv til himling.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5951D334-3CC7-264F-A382-6804104D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19" y="3581248"/>
            <a:ext cx="4294979" cy="2911627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149CE56-A284-8744-B1BA-8D05CB969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964" y="3586253"/>
            <a:ext cx="30193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kunst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356964" y="727253"/>
            <a:ext cx="3450449" cy="167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Kunst i skoleanlegget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Modeller av stålskulpturer som skal plasseres på ulike steder i uteanlegget.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Skulpturene varierer i høyde og farge, den laveste er 75 cm og den høyeste er 3,75 meter.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E5D1495C-F797-DA46-9867-05921FF2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59" y="2997637"/>
            <a:ext cx="2815308" cy="324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4650F9CF-BB50-7949-A7A4-019B2BFBE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983" r="1871" b="2228"/>
          <a:stretch/>
        </p:blipFill>
        <p:spPr>
          <a:xfrm>
            <a:off x="2480934" y="2997637"/>
            <a:ext cx="434619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 descr="1567_Oppstartsmøte_KS2 (flyttet).pdf">
            <a:extLst>
              <a:ext uri="{FF2B5EF4-FFF2-40B4-BE49-F238E27FC236}">
                <a16:creationId xmlns:a16="http://schemas.microsoft.com/office/drawing/2014/main" id="{7966198F-9FBE-1141-ADB2-9CC1DBF4D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4" r="4653" b="11787"/>
          <a:stretch/>
        </p:blipFill>
        <p:spPr>
          <a:xfrm>
            <a:off x="3148241" y="2910464"/>
            <a:ext cx="6273449" cy="3614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infrastruktur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130614" y="1141299"/>
            <a:ext cx="3186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200" dirty="0">
                <a:latin typeface="News Gothic MT" panose="020B0503020103020203" pitchFamily="34" charset="0"/>
                <a:cs typeface="Times New Roman" panose="02020603050405020304" pitchFamily="18" charset="0"/>
              </a:rPr>
              <a:t>Horisontale føringsveier følger midtsonen og korridorene. Ventilasjonsluft ledes inn i klasserommene via mantlede kanaler festet direkte i betongdekkenes underside. Elektroinstallasjoner følger samme trasé.</a:t>
            </a:r>
          </a:p>
          <a:p>
            <a:pPr>
              <a:spcAft>
                <a:spcPts val="0"/>
              </a:spcAft>
            </a:pPr>
            <a:endParaRPr lang="nb-NO" sz="1200" dirty="0">
              <a:latin typeface="News Gothic MT" panose="020B0503020103020203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latin typeface="News Gothic MT" panose="020B0503020103020203" pitchFamily="34" charset="0"/>
                <a:cs typeface="Times New Roman" panose="02020603050405020304" pitchFamily="18" charset="0"/>
              </a:rPr>
              <a:t>Dette gir en netto himlingshøyde i klasserom på 3,3 meter, uten sprang eller skjørt.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641104C-24BF-484A-AF86-6C7343DE18CE}"/>
              </a:ext>
            </a:extLst>
          </p:cNvPr>
          <p:cNvSpPr txBox="1"/>
          <p:nvPr/>
        </p:nvSpPr>
        <p:spPr>
          <a:xfrm>
            <a:off x="2130615" y="801119"/>
            <a:ext cx="430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Hovedgrep arkitektur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76224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landskap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641104C-24BF-484A-AF86-6C7343DE18CE}"/>
              </a:ext>
            </a:extLst>
          </p:cNvPr>
          <p:cNvSpPr txBox="1"/>
          <p:nvPr/>
        </p:nvSpPr>
        <p:spPr>
          <a:xfrm>
            <a:off x="2130615" y="801119"/>
            <a:ext cx="21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Landskapsplanen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99D65AFB-B9E9-AB4F-BB4E-5D8127B7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12948" y="1906117"/>
            <a:ext cx="5013650" cy="347391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931" y="1150982"/>
            <a:ext cx="4055653" cy="44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til og fra skolen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641104C-24BF-484A-AF86-6C7343DE18CE}"/>
              </a:ext>
            </a:extLst>
          </p:cNvPr>
          <p:cNvSpPr txBox="1"/>
          <p:nvPr/>
        </p:nvSpPr>
        <p:spPr>
          <a:xfrm>
            <a:off x="2130615" y="801119"/>
            <a:ext cx="194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Trafikksikkerhet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E011E86-E802-A742-872C-21EEFDAB24BC}"/>
              </a:ext>
            </a:extLst>
          </p:cNvPr>
          <p:cNvSpPr txBox="1"/>
          <p:nvPr/>
        </p:nvSpPr>
        <p:spPr>
          <a:xfrm>
            <a:off x="2130615" y="1154097"/>
            <a:ext cx="2932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News Gothic MT" panose="020B0503020103020203" pitchFamily="34" charset="0"/>
              </a:rPr>
              <a:t>Den opprinnelige veien øst for skoletomta, som var en smal vei uten fortau og med trafikk-usikre parkeringsløsninger, er fullstendig ombygget over en strekning på ca. 230m. 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  <a:p>
            <a:r>
              <a:rPr lang="nb-NO" sz="1200" dirty="0">
                <a:latin typeface="News Gothic MT" panose="020B0503020103020203" pitchFamily="34" charset="0"/>
              </a:rPr>
              <a:t>Den nye veien med ny skilting, fartsdumper og fortau langs veisiden mot skolen, representerer en betydelig forbedring trafikksikkerhetsmessig og teknisk. 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  <a:p>
            <a:r>
              <a:rPr lang="nb-NO" sz="1200" dirty="0">
                <a:latin typeface="News Gothic MT" panose="020B0503020103020203" pitchFamily="34" charset="0"/>
              </a:rPr>
              <a:t>Forurensede masser under opprinnelig vei er fjernet og erstattet med rene masser, overvannshåndtering i veisonen er etablert, og det er etablert ny belysning over hele veistrekningen.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2492B70-261F-B34B-A4B4-5825D6E8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48" y="1154097"/>
            <a:ext cx="4509052" cy="35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F7814123-EE28-8B4B-BC85-92EB0A0982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6" y="0"/>
            <a:ext cx="7566454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overordnet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356022" y="843379"/>
            <a:ext cx="65991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b-NO" sz="1400" dirty="0">
                <a:latin typeface="News Gothic MT" panose="020B0503020103020203" pitchFamily="34" charset="0"/>
              </a:rPr>
              <a:t>Skolen prosjekteres og bygges for en 1-7 skole med tre klasserekker og en spesialavdeling for autister og  multihandikappede. Skolebygget dimensjoneres for 630 ordinære elever, 16 autister og 8 multifunksjonshemmede elever.</a:t>
            </a:r>
          </a:p>
          <a:p>
            <a:pPr fontAlgn="t"/>
            <a:endParaRPr lang="nb-NO" sz="1400" dirty="0">
              <a:latin typeface="News Gothic MT" panose="020B0503020103020203" pitchFamily="34" charset="0"/>
            </a:endParaRPr>
          </a:p>
          <a:p>
            <a:pPr fontAlgn="t"/>
            <a:r>
              <a:rPr lang="nb-NO" sz="1400" dirty="0">
                <a:latin typeface="News Gothic MT" panose="020B0503020103020203" pitchFamily="34" charset="0"/>
              </a:rPr>
              <a:t>Spesialavdelingen organiseres med en avdeling for multifunksjonshemmede og en avdeling for autister, som deles i fire mindre grupper.</a:t>
            </a:r>
          </a:p>
          <a:p>
            <a:pPr fontAlgn="t"/>
            <a:endParaRPr lang="nb-NO" sz="1400" dirty="0">
              <a:latin typeface="News Gothic MT" panose="020B0503020103020203" pitchFamily="34" charset="0"/>
            </a:endParaRPr>
          </a:p>
          <a:p>
            <a:pPr fontAlgn="t"/>
            <a:r>
              <a:rPr lang="nb-NO" sz="1400" dirty="0">
                <a:latin typeface="News Gothic MT" panose="020B0503020103020203" pitchFamily="34" charset="0"/>
              </a:rPr>
              <a:t>Skolen prosjekteres og bygges med mulighet for å utvides fra 3-parallell skole til 4-parallell skole iht. Bygg for læring, evt. ved hjelp av omgjøring av arealene for spesialavdelingen. </a:t>
            </a:r>
          </a:p>
          <a:p>
            <a:pPr fontAlgn="t"/>
            <a:endParaRPr lang="nb-NO" sz="1400" dirty="0">
              <a:latin typeface="News Gothic MT" panose="020B0503020103020203" pitchFamily="34" charset="0"/>
            </a:endParaRPr>
          </a:p>
          <a:p>
            <a:pPr fontAlgn="t"/>
            <a:r>
              <a:rPr lang="nb-NO" sz="1400" dirty="0">
                <a:latin typeface="News Gothic MT" panose="020B0503020103020203" pitchFamily="34" charset="0"/>
              </a:rPr>
              <a:t>Alle rom for varig opphold skal ha en dagslysfaktor på minimum 1 % ved hver enkelt kontorplass for både lærere og andre ansatte samt elevenes arbeidspulter.</a:t>
            </a:r>
          </a:p>
          <a:p>
            <a:pPr fontAlgn="t"/>
            <a:endParaRPr lang="nb-NO" sz="1400" dirty="0">
              <a:latin typeface="News Gothic MT" panose="020B0503020103020203" pitchFamily="34" charset="0"/>
            </a:endParaRPr>
          </a:p>
          <a:p>
            <a:pPr fontAlgn="t"/>
            <a:r>
              <a:rPr lang="nb-NO" sz="1400" dirty="0">
                <a:latin typeface="News Gothic MT" panose="020B0503020103020203" pitchFamily="34" charset="0"/>
              </a:rPr>
              <a:t>Minimum halvparten av hjemmeområdenes fellesareal og grupperom (areal i tillegg til primært undervisningsareal 2kvm/elev) skal tilfredsstille krav til varig opphold.  </a:t>
            </a:r>
          </a:p>
          <a:p>
            <a:pPr fontAlgn="t"/>
            <a:endParaRPr lang="nb-NO" sz="1400" dirty="0">
              <a:latin typeface="News Gothic MT" panose="020B0503020103020203" pitchFamily="34" charset="0"/>
            </a:endParaRPr>
          </a:p>
          <a:p>
            <a:pPr fontAlgn="t"/>
            <a:r>
              <a:rPr lang="nb-NO" sz="1400" dirty="0">
                <a:latin typeface="News Gothic MT" panose="020B0503020103020203" pitchFamily="34" charset="0"/>
              </a:rPr>
              <a:t>Prosjektet skal operasjonalisere kravene i Bygg for læring til fleksibilitet i hjemmeområdene, enkel og rimelig endring av rominndeling i hjemmeområdene i løpet av en sommerferie.</a:t>
            </a:r>
          </a:p>
        </p:txBody>
      </p:sp>
    </p:spTree>
    <p:extLst>
      <p:ext uri="{BB962C8B-B14F-4D97-AF65-F5344CB8AC3E}">
        <p14:creationId xmlns:p14="http://schemas.microsoft.com/office/powerpoint/2010/main" val="63249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tilgjengelighet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641104C-24BF-484A-AF86-6C7343DE18CE}"/>
              </a:ext>
            </a:extLst>
          </p:cNvPr>
          <p:cNvSpPr txBox="1"/>
          <p:nvPr/>
        </p:nvSpPr>
        <p:spPr>
          <a:xfrm>
            <a:off x="2130615" y="801119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Universell utforming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E011E86-E802-A742-872C-21EEFDAB24BC}"/>
              </a:ext>
            </a:extLst>
          </p:cNvPr>
          <p:cNvSpPr txBox="1"/>
          <p:nvPr/>
        </p:nvSpPr>
        <p:spPr>
          <a:xfrm>
            <a:off x="2130615" y="1154097"/>
            <a:ext cx="7169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 forprosjektfasen ble etablert felles sjekkliste for universell utforming for de prosjekterende. </a:t>
            </a:r>
          </a:p>
          <a:p>
            <a:r>
              <a:rPr lang="nb-NO" sz="1200" dirty="0"/>
              <a:t>Sjekklisten danner grunnlag for kontroll av universell utføring gjennom detaljprosjektfasen og i produksjonsfasen.</a:t>
            </a:r>
          </a:p>
          <a:p>
            <a:endParaRPr lang="nb-NO" sz="1200" dirty="0"/>
          </a:p>
          <a:p>
            <a:r>
              <a:rPr lang="nb-NO" sz="1200" dirty="0"/>
              <a:t>Samtlige sjekklistepunkt er signert at ivaretatt av prosjektets arkitekt, landskapsarkitekt og rådgivere forøvrig.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6FFDF51-A96E-8A48-A3B6-4E865A07D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32" y="2207599"/>
            <a:ext cx="7401295" cy="38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484296" y="3536116"/>
            <a:ext cx="71257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Bygningsmassen på tomten</a:t>
            </a:r>
            <a:r>
              <a:rPr lang="nb-NO" sz="1200" dirty="0">
                <a:latin typeface="News Gothic MT" panose="020B0503020103020203" pitchFamily="34" charset="0"/>
              </a:rPr>
              <a:t/>
            </a:r>
            <a:br>
              <a:rPr lang="nb-NO" sz="1200" dirty="0">
                <a:latin typeface="News Gothic MT" panose="020B0503020103020203" pitchFamily="34" charset="0"/>
              </a:rPr>
            </a:b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Bygningsmassen er lagt mot vest og nord på tomten.</a:t>
            </a:r>
          </a:p>
          <a:p>
            <a:endParaRPr lang="nb-NO" sz="1200" dirty="0"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Skoleanlegget er splittet i to bygningsvolumer over terreng. Disse sammenbindes med P-kjeller og kommunikasjonsarealer under terreng og et åpent, skrånende sydvendt landskapsamfi over terreng. </a:t>
            </a:r>
          </a:p>
          <a:p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Begge bygningsvolumene har biladkomst.</a:t>
            </a:r>
          </a:p>
          <a:p>
            <a:endParaRPr lang="nb-NO" sz="1200" dirty="0"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hovedfløyen mot Bjørnveien ligger skolens hovedfunksjoner, med hjemmeområder og tilliggende garderober og lærerarbeidsplasser, spesialinnredete undervisningsrom, administrasjon og ulike fellesfunksjoner.</a:t>
            </a:r>
          </a:p>
          <a:p>
            <a:pPr>
              <a:spcAft>
                <a:spcPts val="0"/>
              </a:spcAft>
            </a:pPr>
            <a:endParaRPr lang="nb-NO" sz="1200" dirty="0"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det vestre bygningsvolumet ligger dobbel gymsal, samt spesialavdelinger for multifunksjonshemmede og autister.</a:t>
            </a:r>
          </a:p>
        </p:txBody>
      </p:sp>
      <p:pic>
        <p:nvPicPr>
          <p:cNvPr id="18" name="79F2044A-B83B-4338-B2D4-C41D510B1404" descr="FB1D4371-194B-4B38-9686-5954CCBF833B@gasa">
            <a:extLst>
              <a:ext uri="{FF2B5EF4-FFF2-40B4-BE49-F238E27FC236}">
                <a16:creationId xmlns:a16="http://schemas.microsoft.com/office/drawing/2014/main" id="{63BA7963-4A30-C14D-8E6D-7C8C8A59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99" y="843379"/>
            <a:ext cx="4703205" cy="264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2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7152172" y="743903"/>
            <a:ext cx="2529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200" b="0" dirty="0">
                <a:solidFill>
                  <a:schemeClr val="tx1"/>
                </a:solidFill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Bygningsvolumenes plassering på tomten skaper lyse, skjermede utearealer med stor grad av variasjon. </a:t>
            </a:r>
          </a:p>
          <a:p>
            <a:pPr>
              <a:spcAft>
                <a:spcPts val="0"/>
              </a:spcAft>
            </a:pPr>
            <a:endParaRPr lang="nb-NO" sz="1200" dirty="0">
              <a:latin typeface="News Gothic MT" panose="020B0503020103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1200" b="0" dirty="0">
                <a:solidFill>
                  <a:schemeClr val="tx1"/>
                </a:solidFill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Samtidig bidrar bygningene til klare skiller mellom ulike typer trafikanter.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9801B59-ED5A-9A43-A21A-8CF55F75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71" y="843379"/>
            <a:ext cx="4808304" cy="47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_Funksjonsdisponering.pdf">
            <a:extLst>
              <a:ext uri="{FF2B5EF4-FFF2-40B4-BE49-F238E27FC236}">
                <a16:creationId xmlns:a16="http://schemas.microsoft.com/office/drawing/2014/main" id="{B3340BD6-592C-294F-8509-BEA147ABA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657" y="843379"/>
            <a:ext cx="7778943" cy="549947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7116313" y="815543"/>
            <a:ext cx="2529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Abadi MT Condensed Light" panose="020B0306030101010103" pitchFamily="34" charset="77"/>
                <a:cs typeface="Times New Roman" panose="02020603050405020304" pitchFamily="18" charset="0"/>
              </a:rPr>
              <a:t>Organisering av funksjoner</a:t>
            </a:r>
          </a:p>
        </p:txBody>
      </p:sp>
    </p:spTree>
    <p:extLst>
      <p:ext uri="{BB962C8B-B14F-4D97-AF65-F5344CB8AC3E}">
        <p14:creationId xmlns:p14="http://schemas.microsoft.com/office/powerpoint/2010/main" val="368260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7205961" y="811763"/>
            <a:ext cx="2529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Abadi MT Condensed Light" panose="020B0306030101010103" pitchFamily="34" charset="77"/>
                <a:cs typeface="Times New Roman" panose="02020603050405020304" pitchFamily="18" charset="0"/>
              </a:rPr>
              <a:t>Organisering av funksjoner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0ED266FC-36CC-8443-B976-462455CF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333" y="1517771"/>
            <a:ext cx="2230088" cy="2736304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CB1216E-3FE1-BD40-8BDE-14654C122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256" y="1517771"/>
            <a:ext cx="2143189" cy="276884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CF925CE4-0B0D-0C43-81B1-5635AC6A7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9"/>
          <a:stretch/>
        </p:blipFill>
        <p:spPr>
          <a:xfrm>
            <a:off x="2204800" y="1499427"/>
            <a:ext cx="2044218" cy="269144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0A79C90-7E42-B84E-BF3D-E4B703754F4E}"/>
              </a:ext>
            </a:extLst>
          </p:cNvPr>
          <p:cNvSpPr txBox="1"/>
          <p:nvPr/>
        </p:nvSpPr>
        <p:spPr>
          <a:xfrm>
            <a:off x="2204800" y="4483141"/>
            <a:ext cx="22052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interne soningen av ulike funksjoner er tilrettelagt for ekstern bruk etter ordinær skoletid. Spesialinnredete funksjoners plassering på 1. etasje gir også gode muligheter for eksponering og kontakt med nabolaget.</a:t>
            </a:r>
            <a:endParaRPr lang="nb-NO" sz="1100" dirty="0">
              <a:latin typeface="News Gothic MT" panose="020B0503020103020203" pitchFamily="34" charset="0"/>
            </a:endParaRPr>
          </a:p>
          <a:p>
            <a:endParaRPr lang="nb-NO" sz="1100" dirty="0">
              <a:latin typeface="News Gothic MT" panose="020B0503020103020203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95C4FB8-BBFF-D841-B0BE-84A788C0FB52}"/>
              </a:ext>
            </a:extLst>
          </p:cNvPr>
          <p:cNvSpPr txBox="1"/>
          <p:nvPr/>
        </p:nvSpPr>
        <p:spPr>
          <a:xfrm>
            <a:off x="6966255" y="4479902"/>
            <a:ext cx="214318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100" dirty="0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Hovedbyggets langstrakte form brytes med sentralt plasserte grupperom og torg i</a:t>
            </a:r>
          </a:p>
          <a:p>
            <a:pPr>
              <a:spcAft>
                <a:spcPts val="0"/>
              </a:spcAft>
            </a:pPr>
            <a:r>
              <a:rPr lang="nb-NO" sz="1100" dirty="0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hjemmeområdene, noe som gir gjennomlys og muligheter for ulike typer læringsaktiviteter.</a:t>
            </a:r>
          </a:p>
          <a:p>
            <a:pPr>
              <a:spcAft>
                <a:spcPts val="0"/>
              </a:spcAft>
            </a:pPr>
            <a:r>
              <a:rPr lang="nb-NO" sz="1100" dirty="0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Kjernearealene i hjemmeområdene inneholder nødvendige funksjoner som </a:t>
            </a:r>
            <a:r>
              <a:rPr lang="nb-NO" sz="1100" dirty="0" err="1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kopirom</a:t>
            </a:r>
            <a:r>
              <a:rPr lang="nb-NO" sz="1100" dirty="0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toaletter,</a:t>
            </a:r>
          </a:p>
          <a:p>
            <a:pPr>
              <a:spcAft>
                <a:spcPts val="0"/>
              </a:spcAft>
            </a:pPr>
            <a:r>
              <a:rPr lang="nb-NO" sz="1100" dirty="0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grupperom etc.</a:t>
            </a:r>
            <a:endParaRPr lang="nb-NO" sz="1100" dirty="0">
              <a:latin typeface="News Gothic MT" panose="020B0503020103020203" pitchFamily="34" charset="0"/>
            </a:endParaRPr>
          </a:p>
          <a:p>
            <a:endParaRPr lang="nb-NO" sz="1100" dirty="0">
              <a:latin typeface="News Gothic MT" panose="020B0503020103020203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44BA420-AEE7-7E4F-8C21-CB7F7E88D683}"/>
              </a:ext>
            </a:extLst>
          </p:cNvPr>
          <p:cNvSpPr txBox="1"/>
          <p:nvPr/>
        </p:nvSpPr>
        <p:spPr>
          <a:xfrm>
            <a:off x="4489333" y="4479902"/>
            <a:ext cx="22300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b-NO" sz="1100" dirty="0">
                <a:latin typeface="News Gothic MT" panose="020B0503020103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Spesialavdelingenes plassering i anlegget gir den ønskede distanse og skjerming til øvrige skolefunksjoner, samtidig som at avdelingen har direkte kontakt med skolens øvrige arealer og utearealene.</a:t>
            </a:r>
          </a:p>
        </p:txBody>
      </p:sp>
    </p:spTree>
    <p:extLst>
      <p:ext uri="{BB962C8B-B14F-4D97-AF65-F5344CB8AC3E}">
        <p14:creationId xmlns:p14="http://schemas.microsoft.com/office/powerpoint/2010/main" val="381283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145165" y="815543"/>
            <a:ext cx="2529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Abadi MT Condensed Light" panose="020B0306030101010103" pitchFamily="34" charset="77"/>
                <a:cs typeface="Times New Roman" panose="02020603050405020304" pitchFamily="18" charset="0"/>
              </a:rPr>
              <a:t>Hjemmeområdene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0C4D7AEE-20DB-204A-BC5B-D8B8DA38ED87}"/>
              </a:ext>
            </a:extLst>
          </p:cNvPr>
          <p:cNvSpPr txBox="1"/>
          <p:nvPr/>
        </p:nvSpPr>
        <p:spPr>
          <a:xfrm>
            <a:off x="2145165" y="1112050"/>
            <a:ext cx="3917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News Gothic MT" panose="020B0503020103020203" pitchFamily="34" charset="0"/>
              </a:rPr>
              <a:t>Hjemmeområdene nås fra egne elevinnganger via sentralt plasserte trapper og heiser. Egne garderober for hvert klassetrinn beliggende til trapperom muliggjør skille mellom rene og skitne soner i bygget. 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  <a:p>
            <a:r>
              <a:rPr lang="nb-NO" sz="1200" dirty="0">
                <a:latin typeface="News Gothic MT" panose="020B0503020103020203" pitchFamily="34" charset="0"/>
              </a:rPr>
              <a:t>Hvert hjemmeområde grupperer seg rundt felles «torg», som bidrar til å skape identitet og tilhørighet til hvert trinn. 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  <a:p>
            <a:r>
              <a:rPr lang="nb-NO" sz="1200" dirty="0">
                <a:latin typeface="News Gothic MT" panose="020B0503020103020203" pitchFamily="34" charset="0"/>
              </a:rPr>
              <a:t>Torg/grupperom bidrar også til visuell kontakt på tvers av bygningsvolumet. Hvert hjemmeområde består av tre klasserom på 60m2 for 30 elever, samt ulike grupperom. 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  <a:p>
            <a:pPr lvl="0">
              <a:defRPr/>
            </a:pPr>
            <a:r>
              <a:rPr lang="nb-NO" sz="1200" dirty="0">
                <a:latin typeface="News Gothic MT" panose="020B0503020103020203" pitchFamily="34" charset="0"/>
              </a:rPr>
              <a:t>Klasserommene ligger med langside til fasade, med minimum 1% dagslys på innerste pult.</a:t>
            </a:r>
          </a:p>
          <a:p>
            <a:pPr lvl="0">
              <a:defRPr/>
            </a:pPr>
            <a:endParaRPr lang="nb-NO" sz="1200" dirty="0">
              <a:latin typeface="News Gothic MT" panose="020B0503020103020203" pitchFamily="34" charset="0"/>
            </a:endParaRPr>
          </a:p>
          <a:p>
            <a:r>
              <a:rPr lang="nb-NO" sz="1200" dirty="0">
                <a:latin typeface="News Gothic MT" panose="020B0503020103020203" pitchFamily="34" charset="0"/>
              </a:rPr>
              <a:t>Grupperom for 4-17 personer ligger desentraliser og kan benyttes på tvers av trinnene etter behov.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  <a:p>
            <a:r>
              <a:rPr lang="nb-NO" sz="1200" dirty="0">
                <a:latin typeface="News Gothic MT" panose="020B0503020103020203" pitchFamily="34" charset="0"/>
              </a:rPr>
              <a:t>I hovedfløyens søndre del – plan 2 og 3 – kan grupperom og torg sammenslås ved spesielle anledninger til at større samlingsrom for 60 personer. </a:t>
            </a:r>
          </a:p>
          <a:p>
            <a:endParaRPr lang="nb-NO" sz="1200" dirty="0">
              <a:latin typeface="News Gothic MT" panose="020B0503020103020203" pitchFamily="34" charset="0"/>
            </a:endParaRPr>
          </a:p>
          <a:p>
            <a:r>
              <a:rPr lang="nb-NO" sz="1200" dirty="0">
                <a:latin typeface="News Gothic MT" panose="020B0503020103020203" pitchFamily="34" charset="0"/>
              </a:rPr>
              <a:t>Grupperom ligger dels til fasade og dels til midtkjerne. Over 50% av grupperommene har direkte dagslys. 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1FE7C423-BDBA-DE44-9C7F-2D3F14D3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514" y="1112050"/>
            <a:ext cx="3691290" cy="20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078419" y="829461"/>
            <a:ext cx="464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Spesialinnredete rom • kunst &amp; håndverk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078419" y="1266492"/>
            <a:ext cx="2908359" cy="283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Kunst &amp; håndverksavdelingen er lagt i syd, en lokalisering som gir gode muligheter for eksponering av aktivitetene i avdelingen. De ulike sonene ligger til fasade, med kjerneareal/maskinrom. Lagerrom ligger til fasade for direkte inntransport av materialer og rekvisita. De ulike rom har god innbyrdes kontakt, men er adskilt for å ivareta krav til støy- og støvdemping. Avdelingen har egen garderobe og egne toaletter.</a:t>
            </a:r>
            <a:endParaRPr lang="nb-NO" sz="1200" dirty="0"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13" y="2052239"/>
            <a:ext cx="4211569" cy="39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3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F2EB8-DDE7-6841-835B-0C053BF0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3379"/>
            <a:ext cx="1902941" cy="310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Om skolen • arkitektur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6F2A8062-4A98-9B45-B3B1-F63D94FCD2D4}"/>
              </a:ext>
            </a:extLst>
          </p:cNvPr>
          <p:cNvSpPr txBox="1">
            <a:spLocks/>
          </p:cNvSpPr>
          <p:nvPr/>
        </p:nvSpPr>
        <p:spPr>
          <a:xfrm>
            <a:off x="0" y="153403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Løsninger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C3C9E0F7-EEE5-3942-906E-5D3BDAE901E8}"/>
              </a:ext>
            </a:extLst>
          </p:cNvPr>
          <p:cNvSpPr txBox="1">
            <a:spLocks/>
          </p:cNvSpPr>
          <p:nvPr/>
        </p:nvSpPr>
        <p:spPr>
          <a:xfrm>
            <a:off x="-1" y="2259721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Målstyring og måloppnåelse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3255B7A9-61FF-654B-9752-594EF74A2856}"/>
              </a:ext>
            </a:extLst>
          </p:cNvPr>
          <p:cNvSpPr txBox="1">
            <a:spLocks/>
          </p:cNvSpPr>
          <p:nvPr/>
        </p:nvSpPr>
        <p:spPr>
          <a:xfrm>
            <a:off x="-1" y="259974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Nyskapende elementer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6F8EECE-8009-2946-9405-10B73C23BA1C}"/>
              </a:ext>
            </a:extLst>
          </p:cNvPr>
          <p:cNvSpPr txBox="1">
            <a:spLocks/>
          </p:cNvSpPr>
          <p:nvPr/>
        </p:nvSpPr>
        <p:spPr>
          <a:xfrm>
            <a:off x="-1" y="293551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Underentreprenører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15D5E9F-AAFA-CF4A-A641-BF4B00613261}"/>
              </a:ext>
            </a:extLst>
          </p:cNvPr>
          <p:cNvSpPr txBox="1">
            <a:spLocks/>
          </p:cNvSpPr>
          <p:nvPr/>
        </p:nvSpPr>
        <p:spPr>
          <a:xfrm>
            <a:off x="-1" y="327553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Offentlige myndigheter</a:t>
            </a:r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F5D66A51-E03B-AD4C-B858-2AEF21E6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43275" cy="365125"/>
          </a:xfrm>
        </p:spPr>
        <p:txBody>
          <a:bodyPr/>
          <a:lstStyle/>
          <a:p>
            <a:pPr algn="l"/>
            <a:r>
              <a:rPr lang="nb-NO" sz="1400" dirty="0">
                <a:solidFill>
                  <a:srgbClr val="C00000"/>
                </a:solidFill>
                <a:latin typeface="Abadi MT Condensed Light" panose="020B0306030101010103" pitchFamily="34" charset="77"/>
              </a:rPr>
              <a:t>Holmen skole </a:t>
            </a:r>
            <a:r>
              <a:rPr lang="nb-NO" sz="1400" dirty="0">
                <a:latin typeface="Abadi MT Condensed Light" panose="020B0306030101010103" pitchFamily="34" charset="77"/>
              </a:rPr>
              <a:t>• slik har vi gjort det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56BF21CF-2135-644B-A4D5-DFE3253469D8}"/>
              </a:ext>
            </a:extLst>
          </p:cNvPr>
          <p:cNvSpPr txBox="1">
            <a:spLocks/>
          </p:cNvSpPr>
          <p:nvPr/>
        </p:nvSpPr>
        <p:spPr>
          <a:xfrm>
            <a:off x="0" y="1896880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Prosjektgjennomføring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8A86C890-ECA4-7B45-9F73-528B72362F10}"/>
              </a:ext>
            </a:extLst>
          </p:cNvPr>
          <p:cNvSpPr txBox="1">
            <a:spLocks/>
          </p:cNvSpPr>
          <p:nvPr/>
        </p:nvSpPr>
        <p:spPr>
          <a:xfrm>
            <a:off x="-2" y="3627215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Media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90EC2696-CE47-5F43-9D03-7926401E75EA}"/>
              </a:ext>
            </a:extLst>
          </p:cNvPr>
          <p:cNvSpPr txBox="1">
            <a:spLocks/>
          </p:cNvSpPr>
          <p:nvPr/>
        </p:nvSpPr>
        <p:spPr>
          <a:xfrm>
            <a:off x="0" y="3992286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Sluttfase og prøvedrift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F6BD6E47-86B1-3649-B86E-DB89DCE80796}"/>
              </a:ext>
            </a:extLst>
          </p:cNvPr>
          <p:cNvSpPr txBox="1">
            <a:spLocks/>
          </p:cNvSpPr>
          <p:nvPr/>
        </p:nvSpPr>
        <p:spPr>
          <a:xfrm>
            <a:off x="0" y="1188709"/>
            <a:ext cx="1902941" cy="3107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dirty="0">
                <a:solidFill>
                  <a:schemeClr val="bg1">
                    <a:lumMod val="65000"/>
                  </a:schemeClr>
                </a:solidFill>
                <a:latin typeface="Abadi MT Condensed Light" panose="020B0306030101010103" pitchFamily="34" charset="77"/>
              </a:rPr>
              <a:t>Prosjektdeltakere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8A7CB79-1768-6246-834F-2E1962B40387}"/>
              </a:ext>
            </a:extLst>
          </p:cNvPr>
          <p:cNvSpPr txBox="1"/>
          <p:nvPr/>
        </p:nvSpPr>
        <p:spPr>
          <a:xfrm>
            <a:off x="2078419" y="829461"/>
            <a:ext cx="3461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b="1" dirty="0">
                <a:solidFill>
                  <a:srgbClr val="2DD1E4"/>
                </a:solidFill>
                <a:latin typeface="News Gothic MT" panose="020B0503020103020203" pitchFamily="34" charset="0"/>
                <a:cs typeface="Times New Roman" panose="02020603050405020304" pitchFamily="18" charset="0"/>
              </a:rPr>
              <a:t>Spesialinnredete rom • bibliotek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06FA053-BB57-3446-B462-5C094720EFDC}"/>
              </a:ext>
            </a:extLst>
          </p:cNvPr>
          <p:cNvSpPr txBox="1"/>
          <p:nvPr/>
        </p:nvSpPr>
        <p:spPr>
          <a:xfrm>
            <a:off x="2078419" y="1266492"/>
            <a:ext cx="3040335" cy="287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Biblioteket ligger sentralt nær hovedinngang, allrom og administrasjon, og har direkte</a:t>
            </a:r>
            <a:b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til hjemmeområdene via byggets </a:t>
            </a:r>
            <a:r>
              <a:rPr lang="nb-NO" sz="1200" dirty="0" err="1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hovedtrapper</a:t>
            </a: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/heiser.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Arealet er sonedelt for ulike typer aktiviteter, fra selvstendig arbeid til soner for samtalegrupper og fellesundervisning.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latin typeface="News Gothic MT" panose="020B0503020103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Avdelingen har plass for skranke, grupperom og lager, i tillegg til hyller for bøker og tidsskrifter.</a:t>
            </a:r>
            <a:endParaRPr lang="nb-NO" sz="1200" dirty="0">
              <a:effectLst/>
              <a:latin typeface="News Gothic MT" panose="020B0503020103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FE51484-A65A-9D42-83C6-3442C5FAF496}"/>
              </a:ext>
            </a:extLst>
          </p:cNvPr>
          <p:cNvSpPr/>
          <p:nvPr/>
        </p:nvSpPr>
        <p:spPr>
          <a:xfrm>
            <a:off x="2356964" y="-263878"/>
            <a:ext cx="7314334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1100"/>
              </a:lnSpc>
              <a:spcBef>
                <a:spcPts val="1200"/>
              </a:spcBef>
              <a:spcAft>
                <a:spcPts val="300"/>
              </a:spcAft>
            </a:pPr>
            <a:r>
              <a:rPr lang="nb-NO" sz="1100" b="1" dirty="0">
                <a:solidFill>
                  <a:srgbClr val="2F5496"/>
                </a:solidFill>
                <a:latin typeface="Futura Medium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D794F754-B2AB-3C4B-84A3-7BD90E13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55" y="1399506"/>
            <a:ext cx="3839359" cy="51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1663</Words>
  <Application>Microsoft Office PowerPoint</Application>
  <PresentationFormat>A4 (210 x 297 mm)</PresentationFormat>
  <Paragraphs>320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9" baseType="lpstr">
      <vt:lpstr>Abadi MT Condensed Extra Bold</vt:lpstr>
      <vt:lpstr>Abadi MT Condensed Light</vt:lpstr>
      <vt:lpstr>Arial</vt:lpstr>
      <vt:lpstr>Calibri</vt:lpstr>
      <vt:lpstr>Calibri Light</vt:lpstr>
      <vt:lpstr>Futura Medium</vt:lpstr>
      <vt:lpstr>News Gothic MT</vt:lpstr>
      <vt:lpstr>Times New Roman</vt:lpstr>
      <vt:lpstr>Office-tema</vt:lpstr>
      <vt:lpstr>PowerPoint-presentasjon</vt:lpstr>
      <vt:lpstr>Om skolen • overordnet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arkitektur</vt:lpstr>
      <vt:lpstr>Om skolen • kunst</vt:lpstr>
      <vt:lpstr>Om skolen • kunst</vt:lpstr>
      <vt:lpstr>Om skolen • infrastruktur</vt:lpstr>
      <vt:lpstr>Om skolen • landskap</vt:lpstr>
      <vt:lpstr>Om skolen • til og fra skolen</vt:lpstr>
      <vt:lpstr>Om skolen • tilgjengelighet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Per Monsen</dc:creator>
  <cp:lastModifiedBy>Therese Friis Rølles</cp:lastModifiedBy>
  <cp:revision>79</cp:revision>
  <dcterms:created xsi:type="dcterms:W3CDTF">2018-01-26T08:46:23Z</dcterms:created>
  <dcterms:modified xsi:type="dcterms:W3CDTF">2018-02-06T18:45:48Z</dcterms:modified>
</cp:coreProperties>
</file>